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</a:t>
            </a:r>
            <a:br>
              <a:rPr lang="en-US" dirty="0" smtClean="0"/>
            </a:br>
            <a:r>
              <a:rPr lang="en-US" dirty="0" err="1" smtClean="0"/>
              <a:t>Managebac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Managebac</a:t>
            </a:r>
            <a:r>
              <a:rPr lang="en-US" dirty="0"/>
              <a:t> </a:t>
            </a:r>
            <a:r>
              <a:rPr lang="en-US" dirty="0" smtClean="0"/>
              <a:t>+ 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19201"/>
            <a:ext cx="10178322" cy="4660392"/>
          </a:xfrm>
        </p:spPr>
        <p:txBody>
          <a:bodyPr>
            <a:noAutofit/>
          </a:bodyPr>
          <a:lstStyle/>
          <a:p>
            <a:r>
              <a:rPr lang="en-US" sz="3000" dirty="0" smtClean="0"/>
              <a:t>You will be using </a:t>
            </a:r>
            <a:r>
              <a:rPr lang="en-US" sz="3000" dirty="0" err="1" smtClean="0"/>
              <a:t>ManageBac</a:t>
            </a:r>
            <a:r>
              <a:rPr lang="en-US" sz="3000" dirty="0" smtClean="0"/>
              <a:t> to keep track of your CAS progress.</a:t>
            </a:r>
          </a:p>
          <a:p>
            <a:r>
              <a:rPr lang="en-US" sz="3000" dirty="0" smtClean="0"/>
              <a:t>You will be able to submit ideas to me, enter your experiences and write your reflections in </a:t>
            </a:r>
            <a:r>
              <a:rPr lang="en-US" sz="3000" dirty="0" err="1" smtClean="0"/>
              <a:t>ManageBac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This will streamline CAS and make it easy for you to stay on top of it and easy for me to monitor your progress.</a:t>
            </a:r>
          </a:p>
        </p:txBody>
      </p:sp>
    </p:spTree>
    <p:extLst>
      <p:ext uri="{BB962C8B-B14F-4D97-AF65-F5344CB8AC3E}">
        <p14:creationId xmlns:p14="http://schemas.microsoft.com/office/powerpoint/2010/main" val="7056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</a:t>
            </a:r>
            <a:r>
              <a:rPr lang="en-US" dirty="0" smtClean="0"/>
              <a:t> experiences and 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08100"/>
            <a:ext cx="10178322" cy="5549899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Any activity you do for CAS is considered a CAS experience.</a:t>
            </a:r>
          </a:p>
          <a:p>
            <a:r>
              <a:rPr lang="en-US" sz="3000" dirty="0" smtClean="0"/>
              <a:t>Log in to </a:t>
            </a:r>
            <a:r>
              <a:rPr lang="en-US" sz="3000" dirty="0" err="1" smtClean="0"/>
              <a:t>ManageBac</a:t>
            </a:r>
            <a:endParaRPr lang="en-US" sz="3000" dirty="0" smtClean="0"/>
          </a:p>
          <a:p>
            <a:r>
              <a:rPr lang="en-US" sz="3000" dirty="0" smtClean="0"/>
              <a:t>Click the CAS tab at the top</a:t>
            </a:r>
          </a:p>
          <a:p>
            <a:r>
              <a:rPr lang="en-US" sz="3000" dirty="0" smtClean="0"/>
              <a:t>Click on your name and begin entering pertinent information.</a:t>
            </a:r>
          </a:p>
          <a:p>
            <a:r>
              <a:rPr lang="en-US" sz="3000" dirty="0" smtClean="0"/>
              <a:t>Once you submit an activity I will review and approve it if it meets the criteria for the strand.</a:t>
            </a:r>
          </a:p>
          <a:p>
            <a:r>
              <a:rPr lang="en-US" sz="3000" dirty="0" smtClean="0"/>
              <a:t>After completing the experience you will add your reflections, which I will review and mark as completed.</a:t>
            </a:r>
          </a:p>
          <a:p>
            <a:r>
              <a:rPr lang="en-US" sz="3000" dirty="0" smtClean="0"/>
              <a:t>All of you entries, along with my comments, will be documented in your “worksheet”.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93800"/>
            <a:ext cx="10178322" cy="56642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For your CAS project, which you will be collaborating with another DP student(s) on, you will also enter pertinent information on </a:t>
            </a:r>
            <a:r>
              <a:rPr lang="en-US" sz="3000" dirty="0" err="1" smtClean="0"/>
              <a:t>ManageBac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I need to enter the CAS project groups in </a:t>
            </a:r>
            <a:r>
              <a:rPr lang="en-US" sz="3000" dirty="0" err="1" smtClean="0"/>
              <a:t>ManageBac</a:t>
            </a:r>
            <a:r>
              <a:rPr lang="en-US" sz="3000" dirty="0" smtClean="0"/>
              <a:t>, then you can join the groups.</a:t>
            </a:r>
          </a:p>
          <a:p>
            <a:r>
              <a:rPr lang="en-US" sz="3000" dirty="0" smtClean="0"/>
              <a:t>Confer with your groups and designate one person to email me with the following </a:t>
            </a:r>
            <a:r>
              <a:rPr lang="en-US" sz="3000" dirty="0"/>
              <a:t>Monday 9/9</a:t>
            </a:r>
            <a:r>
              <a:rPr lang="en-US" sz="3000" dirty="0" smtClean="0"/>
              <a:t>.</a:t>
            </a:r>
            <a:endParaRPr lang="en-US" sz="3000" dirty="0" smtClean="0"/>
          </a:p>
          <a:p>
            <a:pPr marL="0" indent="0">
              <a:buNone/>
            </a:pPr>
            <a:r>
              <a:rPr lang="en-US" sz="2800" smtClean="0"/>
              <a:t>    1</a:t>
            </a:r>
            <a:r>
              <a:rPr lang="en-US" sz="2800" dirty="0" smtClean="0"/>
              <a:t>.) Group member’s names</a:t>
            </a:r>
          </a:p>
          <a:p>
            <a:pPr marL="457200" lvl="1" indent="0">
              <a:buNone/>
            </a:pPr>
            <a:r>
              <a:rPr lang="en-US" sz="2800" dirty="0" smtClean="0"/>
              <a:t>2.) Strand(s) of CAS (creativity, activity, service)</a:t>
            </a:r>
          </a:p>
          <a:p>
            <a:pPr marL="457200" lvl="1" indent="0">
              <a:buNone/>
            </a:pPr>
            <a:r>
              <a:rPr lang="en-US" sz="2800" dirty="0" smtClean="0"/>
              <a:t>3.) Title of your project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endParaRPr lang="en-US" sz="28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289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139" y="0"/>
            <a:ext cx="10178322" cy="1492132"/>
          </a:xfrm>
        </p:spPr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698500"/>
            <a:ext cx="11074400" cy="61595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LO </a:t>
            </a:r>
            <a:r>
              <a:rPr lang="en-US" sz="3000" dirty="0"/>
              <a:t>1- Identify own strengths and develop areas for growth</a:t>
            </a:r>
          </a:p>
          <a:p>
            <a:r>
              <a:rPr lang="en-US" sz="3000" dirty="0"/>
              <a:t>LO 2- Demonstrate that challenges have been undertaken, developing new skills in the process 	</a:t>
            </a:r>
          </a:p>
          <a:p>
            <a:r>
              <a:rPr lang="en-US" sz="3000" dirty="0"/>
              <a:t>LO 3- Demonstrate how to initiate and plan a CAS experience</a:t>
            </a:r>
          </a:p>
          <a:p>
            <a:r>
              <a:rPr lang="en-US" sz="3000" dirty="0"/>
              <a:t>LO 4- Show commitment to and perseverance in CAS </a:t>
            </a:r>
            <a:r>
              <a:rPr lang="en-US" sz="3000" dirty="0" smtClean="0"/>
              <a:t>experience</a:t>
            </a:r>
            <a:r>
              <a:rPr lang="en-US" sz="3000" dirty="0"/>
              <a:t>	</a:t>
            </a:r>
          </a:p>
          <a:p>
            <a:r>
              <a:rPr lang="en-US" sz="3000" dirty="0"/>
              <a:t>LO 5- Demonstrate the skills and recognize the benefits of working collaboratively 	</a:t>
            </a:r>
          </a:p>
          <a:p>
            <a:r>
              <a:rPr lang="en-US" sz="3000" dirty="0"/>
              <a:t>LO 6- Demonstrate engagement with issues of global significance 	</a:t>
            </a:r>
          </a:p>
          <a:p>
            <a:r>
              <a:rPr lang="en-US" sz="3000" dirty="0"/>
              <a:t>LO 7- Recognize and consider the ethics of choices and actions (use CAS experiences to understand the ethical systems explored in TOK</a:t>
            </a:r>
            <a:r>
              <a:rPr lang="en-US" sz="3000" dirty="0" smtClean="0"/>
              <a:t>.)</a:t>
            </a:r>
            <a:endParaRPr lang="en-US" sz="3000" dirty="0"/>
          </a:p>
          <a:p>
            <a:r>
              <a:rPr lang="en-US" sz="3000" b="1" dirty="0" smtClean="0"/>
              <a:t>Once you have reflected upon and met all of the learning outcomes, you will see green checkmarks for all your entries on your CAS worksheet, signifying that your CAS </a:t>
            </a:r>
            <a:r>
              <a:rPr lang="en-US" sz="3000" b="1" dirty="0" err="1" smtClean="0"/>
              <a:t>Programme</a:t>
            </a:r>
            <a:r>
              <a:rPr lang="en-US" sz="3000" b="1" dirty="0" smtClean="0"/>
              <a:t> is complete.</a:t>
            </a:r>
            <a:endParaRPr lang="en-US" sz="3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9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Quickstart</a:t>
            </a:r>
            <a:r>
              <a:rPr lang="en-US" dirty="0" smtClean="0"/>
              <a:t> guide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779475"/>
              </p:ext>
            </p:extLst>
          </p:nvPr>
        </p:nvGraphicFramePr>
        <p:xfrm>
          <a:off x="7040562" y="0"/>
          <a:ext cx="4872037" cy="6893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5667122" imgH="8020016" progId="AcroExch.Document.11">
                  <p:embed/>
                </p:oleObj>
              </mc:Choice>
              <mc:Fallback>
                <p:oleObj name="Acrobat Document" r:id="rId3" imgW="5667122" imgH="802001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40562" y="0"/>
                        <a:ext cx="4872037" cy="6893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51678" y="1346201"/>
            <a:ext cx="5788884" cy="554777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Log in to </a:t>
            </a:r>
            <a:r>
              <a:rPr lang="en-US" sz="3000" dirty="0" err="1" smtClean="0"/>
              <a:t>ManageBac</a:t>
            </a:r>
            <a:r>
              <a:rPr lang="en-US" sz="3000" dirty="0" smtClean="0"/>
              <a:t> and download the CAS </a:t>
            </a:r>
            <a:r>
              <a:rPr lang="en-US" sz="3000" dirty="0" err="1" smtClean="0"/>
              <a:t>QuickStart</a:t>
            </a:r>
            <a:r>
              <a:rPr lang="en-US" sz="3000" dirty="0" smtClean="0"/>
              <a:t> Guide under the CAS tab on the left side of the screen.</a:t>
            </a:r>
          </a:p>
          <a:p>
            <a:r>
              <a:rPr lang="en-US" sz="3000" dirty="0" smtClean="0"/>
              <a:t>This guide will give you step-by-step instructions for entering activities, experiences and reflections.</a:t>
            </a:r>
          </a:p>
          <a:p>
            <a:r>
              <a:rPr lang="en-US" sz="3000" dirty="0" smtClean="0"/>
              <a:t>You must start entering your activities by </a:t>
            </a:r>
            <a:r>
              <a:rPr lang="en-US" sz="3000" b="1" dirty="0" smtClean="0"/>
              <a:t>Tuesday 9/3</a:t>
            </a:r>
            <a:r>
              <a:rPr lang="en-US" sz="3000" dirty="0" smtClean="0"/>
              <a:t>.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330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44601"/>
            <a:ext cx="10178322" cy="4634992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Successfully completing CAS is one of the requirements of earning your IB diploma. </a:t>
            </a:r>
          </a:p>
          <a:p>
            <a:r>
              <a:rPr lang="en-US" sz="3000" dirty="0" smtClean="0"/>
              <a:t>You must convince me that you have completed CAS honestly and authentically, in order to satisfy this requirement.</a:t>
            </a:r>
          </a:p>
          <a:p>
            <a:r>
              <a:rPr lang="en-US" sz="3000" dirty="0" smtClean="0"/>
              <a:t>Feel free to email me or see me during class for further clarification.</a:t>
            </a:r>
          </a:p>
          <a:p>
            <a:r>
              <a:rPr lang="en-US" sz="3000" b="1" dirty="0" smtClean="0">
                <a:solidFill>
                  <a:schemeClr val="accent6"/>
                </a:solidFill>
              </a:rPr>
              <a:t>Email me CAS project info by </a:t>
            </a:r>
            <a:r>
              <a:rPr lang="en-US" sz="3000" b="1" dirty="0" smtClean="0">
                <a:solidFill>
                  <a:schemeClr val="accent6"/>
                </a:solidFill>
              </a:rPr>
              <a:t>Monday 9/9</a:t>
            </a:r>
            <a:r>
              <a:rPr lang="en-US" sz="3000" dirty="0" smtClean="0">
                <a:solidFill>
                  <a:schemeClr val="accent6"/>
                </a:solidFill>
              </a:rPr>
              <a:t>.</a:t>
            </a:r>
            <a:endParaRPr lang="en-US" sz="3000" dirty="0" smtClean="0">
              <a:solidFill>
                <a:schemeClr val="accent6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accent6"/>
                </a:solidFill>
              </a:rPr>
              <a:t>snoe@cnusd.k12.ca.us</a:t>
            </a:r>
          </a:p>
          <a:p>
            <a:r>
              <a:rPr lang="en-US" sz="3000" b="1" dirty="0" smtClean="0">
                <a:solidFill>
                  <a:schemeClr val="accent6"/>
                </a:solidFill>
              </a:rPr>
              <a:t>Start entering CAS ideas and experiences by Tuesday 9/3. </a:t>
            </a:r>
            <a:endParaRPr lang="en-US" sz="3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4551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411</TotalTime>
  <Words>389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Gill Sans MT</vt:lpstr>
      <vt:lpstr>Impact</vt:lpstr>
      <vt:lpstr>Badge</vt:lpstr>
      <vt:lpstr>Acrobat Document</vt:lpstr>
      <vt:lpstr>CAS Managebac</vt:lpstr>
      <vt:lpstr>Managebac + CAS</vt:lpstr>
      <vt:lpstr>Cas experiences and reflections</vt:lpstr>
      <vt:lpstr>Cas project</vt:lpstr>
      <vt:lpstr>Learning outcomes</vt:lpstr>
      <vt:lpstr>Quickstart guide</vt:lpstr>
      <vt:lpstr>reminders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 Managebac</dc:title>
  <dc:creator>Sarah Noe</dc:creator>
  <cp:lastModifiedBy>Sarah Noe</cp:lastModifiedBy>
  <cp:revision>15</cp:revision>
  <dcterms:created xsi:type="dcterms:W3CDTF">2018-01-22T16:06:50Z</dcterms:created>
  <dcterms:modified xsi:type="dcterms:W3CDTF">2019-08-22T20:52:48Z</dcterms:modified>
</cp:coreProperties>
</file>